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55" r:id="rId4"/>
    <p:sldId id="560" r:id="rId5"/>
    <p:sldId id="556" r:id="rId6"/>
    <p:sldId id="564" r:id="rId7"/>
    <p:sldId id="545" r:id="rId8"/>
    <p:sldId id="565" r:id="rId9"/>
    <p:sldId id="554" r:id="rId10"/>
    <p:sldId id="559" r:id="rId11"/>
    <p:sldId id="566" r:id="rId12"/>
    <p:sldId id="514" r:id="rId13"/>
    <p:sldId id="508" r:id="rId14"/>
    <p:sldId id="510" r:id="rId15"/>
    <p:sldId id="567" r:id="rId16"/>
    <p:sldId id="513" r:id="rId17"/>
    <p:sldId id="518" r:id="rId18"/>
    <p:sldId id="515" r:id="rId19"/>
    <p:sldId id="511" r:id="rId20"/>
    <p:sldId id="520" r:id="rId21"/>
    <p:sldId id="561" r:id="rId22"/>
    <p:sldId id="524" r:id="rId23"/>
    <p:sldId id="512" r:id="rId24"/>
    <p:sldId id="516" r:id="rId25"/>
    <p:sldId id="517" r:id="rId26"/>
    <p:sldId id="523" r:id="rId27"/>
    <p:sldId id="562" r:id="rId28"/>
    <p:sldId id="522" r:id="rId29"/>
    <p:sldId id="563" r:id="rId30"/>
    <p:sldId id="477" r:id="rId31"/>
    <p:sldId id="399" r:id="rId32"/>
    <p:sldId id="409" r:id="rId33"/>
    <p:sldId id="481" r:id="rId34"/>
    <p:sldId id="482" r:id="rId35"/>
    <p:sldId id="5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77" d="100"/>
          <a:sy n="77" d="100"/>
        </p:scale>
        <p:origin x="105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Modularization%20of%20Model/Main.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5/Modularization%20of%20Model/model.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Expression%20Binding/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5/Expression%20Binding/Main.controller.j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github.com/soyuztechnologies/UI5_Fresher_60H/blob/master/Day%205/Aggregation%20Binding/Main.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Table%20with%20Different%20Control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soyuztechnologies/UI5_Fresher_60H/blob/master/Day%205/Table%20with%20Different%20Controls/mydata.js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Element%20Binding/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github.com/soyuztechnologies/UI5_Fresher_60H/blob/master/Day%205/Element%20Binding/Main.controller.j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soyuztechnologies/UI5_Fresher_60H/blob/master/Day%205/Resource%20Model/Main.view.xml" TargetMode="External"/><Relationship Id="rId7" Type="http://schemas.openxmlformats.org/officeDocument/2006/relationships/hyperlink" Target="https://github.com/soyuztechnologies/UI5_Fresher_60H/blob/master/Day%205/Resource%20Model/i18n/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Resource%20Model/i18n/i18n.properties" TargetMode="External"/><Relationship Id="rId5" Type="http://schemas.openxmlformats.org/officeDocument/2006/relationships/hyperlink" Target="https://github.com/soyuztechnologies/UI5_Fresher_60H/blob/master/Day%205/Resource%20Model/model.js" TargetMode="External"/><Relationship Id="rId4" Type="http://schemas.openxmlformats.org/officeDocument/2006/relationships/hyperlink" Target="https://github.com/soyuztechnologies/UI5_Fresher_60H/blob/master/Day%205/Resource%20Model/Main.controller.j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5/Binding%20Syntax/Main.view.xm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github.com/soyuztechnologies/UI5_Fresher_60H/blob/master/Day%205/Binding%20Syntax/index.html" TargetMode="External"/><Relationship Id="rId4" Type="http://schemas.openxmlformats.org/officeDocument/2006/relationships/hyperlink" Target="https://github.com/soyuztechnologies/UI5_Fresher_60H/blob/master/Day%205/Binding%20Syntax/Main.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hlinkClick r:id="rId3"/>
              </a:rPr>
              <a:t>Main.controller.js</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9E9B4AD-222D-326A-926A-3C5011CD72F4}"/>
              </a:ext>
            </a:extLst>
          </p:cNvPr>
          <p:cNvPicPr>
            <a:picLocks noChangeAspect="1"/>
          </p:cNvPicPr>
          <p:nvPr/>
        </p:nvPicPr>
        <p:blipFill>
          <a:blip r:embed="rId5"/>
          <a:stretch>
            <a:fillRect/>
          </a:stretch>
        </p:blipFill>
        <p:spPr>
          <a:xfrm>
            <a:off x="5181569" y="1933252"/>
            <a:ext cx="6199109" cy="3879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2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Loading data from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t>sample.json</a:t>
            </a:r>
          </a:p>
          <a:p>
            <a:pPr marL="285750" indent="-285750">
              <a:buFontTx/>
              <a:buChar char="-"/>
            </a:pPr>
            <a:r>
              <a:rPr lang="en-US" dirty="0"/>
              <a:t>models.json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8BE0229-2BE0-A87C-7E0F-5F66145A43F0}"/>
              </a:ext>
            </a:extLst>
          </p:cNvPr>
          <p:cNvPicPr>
            <a:picLocks noChangeAspect="1"/>
          </p:cNvPicPr>
          <p:nvPr/>
        </p:nvPicPr>
        <p:blipFill>
          <a:blip r:embed="rId3"/>
          <a:stretch>
            <a:fillRect/>
          </a:stretch>
        </p:blipFill>
        <p:spPr>
          <a:xfrm>
            <a:off x="4612703" y="2471570"/>
            <a:ext cx="6810703" cy="3377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61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5404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FC6ACB-9C0E-810A-8098-2732AC18C2AA}"/>
              </a:ext>
            </a:extLst>
          </p:cNvPr>
          <p:cNvPicPr>
            <a:picLocks noChangeAspect="1"/>
          </p:cNvPicPr>
          <p:nvPr/>
        </p:nvPicPr>
        <p:blipFill>
          <a:blip r:embed="rId3"/>
          <a:stretch>
            <a:fillRect/>
          </a:stretch>
        </p:blipFill>
        <p:spPr>
          <a:xfrm>
            <a:off x="3774618" y="1410240"/>
            <a:ext cx="4642764" cy="1776547"/>
          </a:xfrm>
          <a:prstGeom prst="rect">
            <a:avLst/>
          </a:prstGeom>
        </p:spPr>
      </p:pic>
      <p:pic>
        <p:nvPicPr>
          <p:cNvPr id="9" name="Picture 8">
            <a:extLst>
              <a:ext uri="{FF2B5EF4-FFF2-40B4-BE49-F238E27FC236}">
                <a16:creationId xmlns:a16="http://schemas.microsoft.com/office/drawing/2014/main" id="{DD21361F-0003-B1A5-ADB5-CB79A987DC22}"/>
              </a:ext>
            </a:extLst>
          </p:cNvPr>
          <p:cNvPicPr>
            <a:picLocks noChangeAspect="1"/>
          </p:cNvPicPr>
          <p:nvPr/>
        </p:nvPicPr>
        <p:blipFill>
          <a:blip r:embed="rId3"/>
          <a:stretch>
            <a:fillRect/>
          </a:stretch>
        </p:blipFill>
        <p:spPr>
          <a:xfrm>
            <a:off x="3575836" y="3671214"/>
            <a:ext cx="5040328" cy="1928674"/>
          </a:xfrm>
          <a:prstGeom prst="rect">
            <a:avLst/>
          </a:prstGeom>
        </p:spPr>
      </p:pic>
      <p:pic>
        <p:nvPicPr>
          <p:cNvPr id="12" name="Picture 11">
            <a:extLst>
              <a:ext uri="{FF2B5EF4-FFF2-40B4-BE49-F238E27FC236}">
                <a16:creationId xmlns:a16="http://schemas.microsoft.com/office/drawing/2014/main" id="{4A8A63E5-6B06-8269-E7F1-FEFD1447434C}"/>
              </a:ext>
            </a:extLst>
          </p:cNvPr>
          <p:cNvPicPr>
            <a:picLocks noChangeAspect="1"/>
          </p:cNvPicPr>
          <p:nvPr/>
        </p:nvPicPr>
        <p:blipFill>
          <a:blip r:embed="rId4"/>
          <a:stretch>
            <a:fillRect/>
          </a:stretch>
        </p:blipFill>
        <p:spPr>
          <a:xfrm>
            <a:off x="4709040" y="6161837"/>
            <a:ext cx="2773920" cy="464860"/>
          </a:xfrm>
          <a:prstGeom prst="rect">
            <a:avLst/>
          </a:prstGeom>
        </p:spPr>
      </p:pic>
    </p:spTree>
    <p:extLst>
      <p:ext uri="{BB962C8B-B14F-4D97-AF65-F5344CB8AC3E}">
        <p14:creationId xmlns:p14="http://schemas.microsoft.com/office/powerpoint/2010/main" val="413701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Named Model Creation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Till now we have loaded the data in the model from the json structure only.</a:t>
            </a:r>
          </a:p>
          <a:p>
            <a:pPr marL="285750" indent="-285750">
              <a:buFont typeface="Arial" panose="020B0604020202020204" pitchFamily="34" charset="0"/>
              <a:buChar char="•"/>
            </a:pPr>
            <a:r>
              <a:rPr lang="en-US" dirty="0"/>
              <a:t>Now we will load the data into the model from a file.</a:t>
            </a:r>
          </a:p>
          <a:p>
            <a:pPr marL="285750" indent="-285750">
              <a:buFont typeface="Arial" panose="020B0604020202020204" pitchFamily="34" charset="0"/>
              <a:buChar char="•"/>
            </a:pPr>
            <a:r>
              <a:rPr lang="en-US" dirty="0"/>
              <a:t>There will be now change in the output but now the data will be loaded from the sample.json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Code Links</a:t>
            </a:r>
          </a:p>
          <a:p>
            <a:pPr marL="285750" indent="-285750">
              <a:buFontTx/>
              <a:buChar char="-"/>
            </a:pPr>
            <a:r>
              <a:rPr lang="en-US" dirty="0"/>
              <a:t>dataset.json</a:t>
            </a:r>
          </a:p>
          <a:p>
            <a:pPr marL="285750" indent="-285750">
              <a:buFontTx/>
              <a:buChar char="-"/>
            </a:pPr>
            <a:r>
              <a:rPr lang="en-US" dirty="0"/>
              <a:t>models.json</a:t>
            </a:r>
          </a:p>
          <a:p>
            <a:pPr marL="285750" indent="-285750">
              <a:buFontTx/>
              <a:buChar char="-"/>
            </a:pPr>
            <a:r>
              <a:rPr lang="en-US" dirty="0"/>
              <a:t>Main.controller.js</a:t>
            </a:r>
          </a:p>
          <a:p>
            <a:pPr marL="285750" indent="-285750">
              <a:buFontTx/>
              <a:buChar char="-"/>
            </a:pPr>
            <a:r>
              <a:rPr lang="en-US" dirty="0"/>
              <a:t>MyXML.view.xml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03617028-0F1B-A44D-7C31-97C7D890C962}"/>
              </a:ext>
            </a:extLst>
          </p:cNvPr>
          <p:cNvPicPr>
            <a:picLocks noChangeAspect="1"/>
          </p:cNvPicPr>
          <p:nvPr/>
        </p:nvPicPr>
        <p:blipFill>
          <a:blip r:embed="rId3"/>
          <a:stretch>
            <a:fillRect/>
          </a:stretch>
        </p:blipFill>
        <p:spPr>
          <a:xfrm>
            <a:off x="4301085" y="2943287"/>
            <a:ext cx="7079593" cy="2812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2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a:t>
            </a:r>
            <a:r>
              <a:rPr lang="en-US" b="1" i="1" dirty="0"/>
              <a:t>“{=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models.js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CB82CD7-54D5-B187-386F-C9058A2C842D}"/>
              </a:ext>
            </a:extLst>
          </p:cNvPr>
          <p:cNvPicPr>
            <a:picLocks noChangeAspect="1"/>
          </p:cNvPicPr>
          <p:nvPr/>
        </p:nvPicPr>
        <p:blipFill>
          <a:blip r:embed="rId5"/>
          <a:stretch>
            <a:fillRect/>
          </a:stretch>
        </p:blipFill>
        <p:spPr>
          <a:xfrm>
            <a:off x="3924676" y="2336747"/>
            <a:ext cx="7498730" cy="3421677"/>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Hook Methods of Controller</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hlinkClick r:id="rId4"/>
              </a:rPr>
              <a:t>Main.view.xml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34F938C-FBAC-8BDE-6084-67B68B461BD6}"/>
              </a:ext>
            </a:extLst>
          </p:cNvPr>
          <p:cNvPicPr>
            <a:picLocks noChangeAspect="1"/>
          </p:cNvPicPr>
          <p:nvPr/>
        </p:nvPicPr>
        <p:blipFill>
          <a:blip r:embed="rId5"/>
          <a:stretch>
            <a:fillRect/>
          </a:stretch>
        </p:blipFill>
        <p:spPr>
          <a:xfrm>
            <a:off x="3044735" y="2037521"/>
            <a:ext cx="8378671" cy="3648213"/>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sample.json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5"/>
          <a:stretch>
            <a:fillRect/>
          </a:stretch>
        </p:blipFill>
        <p:spPr>
          <a:xfrm>
            <a:off x="3532101" y="2533416"/>
            <a:ext cx="7891305" cy="2772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25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Flipping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MyXML.view.xml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AA84ED6-7937-7C2C-BB22-4E48407AFAF4}"/>
              </a:ext>
            </a:extLst>
          </p:cNvPr>
          <p:cNvPicPr>
            <a:picLocks noChangeAspect="1"/>
          </p:cNvPicPr>
          <p:nvPr/>
        </p:nvPicPr>
        <p:blipFill>
          <a:blip r:embed="rId3"/>
          <a:stretch>
            <a:fillRect/>
          </a:stretch>
        </p:blipFill>
        <p:spPr>
          <a:xfrm>
            <a:off x="3835817" y="2633869"/>
            <a:ext cx="7680322" cy="318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4754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7E96F8-822F-DFCB-BEEB-10AB46A84E9E}"/>
              </a:ext>
            </a:extLst>
          </p:cNvPr>
          <p:cNvPicPr>
            <a:picLocks noChangeAspect="1"/>
          </p:cNvPicPr>
          <p:nvPr/>
        </p:nvPicPr>
        <p:blipFill>
          <a:blip r:embed="rId5"/>
          <a:stretch>
            <a:fillRect/>
          </a:stretch>
        </p:blipFill>
        <p:spPr>
          <a:xfrm>
            <a:off x="3800975" y="3429000"/>
            <a:ext cx="7938052" cy="2428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2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hlinkClick r:id="rId5"/>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6"/>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7"/>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data using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change the form data using the setProperty and getProperty functions.</a:t>
            </a:r>
          </a:p>
          <a:p>
            <a:pPr marL="285750" indent="-285750">
              <a:buFontTx/>
              <a:buChar char="-"/>
            </a:pPr>
            <a:r>
              <a:rPr lang="en-US" dirty="0"/>
              <a:t>Initially we used these functions to set the data directly now we will use the Model to change the data.</a:t>
            </a:r>
          </a:p>
          <a:p>
            <a:pPr marL="285750" indent="-285750">
              <a:buFontTx/>
              <a:buChar char="-"/>
            </a:pPr>
            <a:r>
              <a:rPr lang="en-US" dirty="0"/>
              <a:t>This process will be done on click of the Change Data button.</a:t>
            </a:r>
          </a:p>
          <a:p>
            <a:pPr marL="285750" indent="-285750">
              <a:buFontTx/>
              <a:buChar char="-"/>
            </a:pPr>
            <a:endParaRPr lang="en-US" dirty="0"/>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D509167-8C71-4DF7-D9DE-398A9B41C363}"/>
              </a:ext>
            </a:extLst>
          </p:cNvPr>
          <p:cNvPicPr>
            <a:picLocks noChangeAspect="1"/>
          </p:cNvPicPr>
          <p:nvPr/>
        </p:nvPicPr>
        <p:blipFill>
          <a:blip r:embed="rId3"/>
          <a:stretch>
            <a:fillRect/>
          </a:stretch>
        </p:blipFill>
        <p:spPr>
          <a:xfrm>
            <a:off x="337930" y="3429000"/>
            <a:ext cx="4880114" cy="2222267"/>
          </a:xfrm>
          <a:prstGeom prst="rect">
            <a:avLst/>
          </a:prstGeom>
        </p:spPr>
      </p:pic>
      <p:pic>
        <p:nvPicPr>
          <p:cNvPr id="6" name="Picture 5">
            <a:extLst>
              <a:ext uri="{FF2B5EF4-FFF2-40B4-BE49-F238E27FC236}">
                <a16:creationId xmlns:a16="http://schemas.microsoft.com/office/drawing/2014/main" id="{F22D5F02-765C-A6BB-AD4F-617057D6146D}"/>
              </a:ext>
            </a:extLst>
          </p:cNvPr>
          <p:cNvPicPr>
            <a:picLocks noChangeAspect="1"/>
          </p:cNvPicPr>
          <p:nvPr/>
        </p:nvPicPr>
        <p:blipFill>
          <a:blip r:embed="rId4"/>
          <a:stretch>
            <a:fillRect/>
          </a:stretch>
        </p:blipFill>
        <p:spPr>
          <a:xfrm>
            <a:off x="6503723" y="3428999"/>
            <a:ext cx="5593654" cy="2222267"/>
          </a:xfrm>
          <a:prstGeom prst="rect">
            <a:avLst/>
          </a:prstGeom>
        </p:spPr>
      </p:pic>
      <p:sp>
        <p:nvSpPr>
          <p:cNvPr id="7" name="Arrow: Right 6">
            <a:extLst>
              <a:ext uri="{FF2B5EF4-FFF2-40B4-BE49-F238E27FC236}">
                <a16:creationId xmlns:a16="http://schemas.microsoft.com/office/drawing/2014/main" id="{61C0C38D-EAA8-0964-A2DE-8C7434E11ED2}"/>
              </a:ext>
            </a:extLst>
          </p:cNvPr>
          <p:cNvSpPr/>
          <p:nvPr/>
        </p:nvSpPr>
        <p:spPr>
          <a:xfrm>
            <a:off x="5218044" y="4331410"/>
            <a:ext cx="1285679" cy="41744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23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Hook Methods and Global Variable</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Now we will see how to create a global variable and use it.</a:t>
            </a:r>
          </a:p>
          <a:p>
            <a:pPr marL="285750" indent="-285750">
              <a:buFontTx/>
              <a:buChar char="-"/>
            </a:pPr>
            <a:r>
              <a:rPr lang="en-US" dirty="0"/>
              <a:t>We will also see the use of Hook Methods of a controller.</a:t>
            </a:r>
          </a:p>
          <a:p>
            <a:pPr marL="285750" indent="-285750">
              <a:buFontTx/>
              <a:buChar char="-"/>
            </a:pPr>
            <a:endParaRPr lang="en-US" dirty="0"/>
          </a:p>
          <a:p>
            <a:r>
              <a:rPr lang="en-US" dirty="0"/>
              <a:t>Code Links:- </a:t>
            </a:r>
          </a:p>
          <a:p>
            <a:pPr marL="285750" indent="-285750">
              <a:buFontTx/>
              <a:buChar char="-"/>
            </a:pPr>
            <a:r>
              <a:rPr lang="en-US" dirty="0"/>
              <a:t>MyXML.view.xml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48B4556B-0D9F-3AB9-F71F-850A2F5C8EFF}"/>
              </a:ext>
            </a:extLst>
          </p:cNvPr>
          <p:cNvPicPr>
            <a:picLocks noChangeAspect="1"/>
          </p:cNvPicPr>
          <p:nvPr/>
        </p:nvPicPr>
        <p:blipFill>
          <a:blip r:embed="rId3"/>
          <a:stretch>
            <a:fillRect/>
          </a:stretch>
        </p:blipFill>
        <p:spPr>
          <a:xfrm>
            <a:off x="4218979" y="3081760"/>
            <a:ext cx="7520048" cy="3009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97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18881</TotalTime>
  <Words>3179</Words>
  <Application>Microsoft Office PowerPoint</Application>
  <PresentationFormat>Widescreen</PresentationFormat>
  <Paragraphs>428</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792</cp:revision>
  <dcterms:created xsi:type="dcterms:W3CDTF">2016-07-10T03:33:26Z</dcterms:created>
  <dcterms:modified xsi:type="dcterms:W3CDTF">2023-09-01T10:04:24Z</dcterms:modified>
</cp:coreProperties>
</file>